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28"/>
  </p:notesMasterIdLst>
  <p:sldIdLst>
    <p:sldId id="356" r:id="rId5"/>
    <p:sldId id="374" r:id="rId6"/>
    <p:sldId id="351" r:id="rId7"/>
    <p:sldId id="357" r:id="rId8"/>
    <p:sldId id="284" r:id="rId9"/>
    <p:sldId id="354" r:id="rId10"/>
    <p:sldId id="344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A1335-2134-F29A-3162-791A4ACB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13E0E-29CB-E956-5B15-2F2B268B0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9C279-AEF0-3ABB-CF7D-72C88BE91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ECD5-EDD2-9538-F957-541ED4F29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8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1965-5303-BBFA-64EA-8603B7DF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3317D-B796-2475-EBFC-129262B84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516FE-CA40-C9F4-BF3C-3FBEFEF7D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46A70-821A-E1E6-1ACB-C36DD6065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20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CFAC4-30FD-FDFC-F0B6-8D656413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A637B-AB2E-26E6-A232-45648A42E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58245-0CC9-5DA7-5BBD-FBD8F143C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F66E0-B210-06EE-A7FD-ACDB2F8B6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6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557E5-7FBB-32EE-D062-60BEFACDE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FDDB7-CF6B-5008-B464-EAA3E246B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9A842-99A0-2C77-BC53-4FFE09FD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35EC5-2172-5F7D-DE7E-883F8055E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18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B4711-9A94-5808-097B-7EBE66A24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5E6CB-1F3F-1B00-74A4-A98CAFF75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05D43-CD58-E272-54F1-1F5CE0309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694-F174-C5A5-57D3-72AD40496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3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DA855-A282-47DE-CFD5-C79EB1286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93966-4531-F92A-BE07-FFCE7937D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7AB3-6B75-6569-7333-31FC710CD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D9FE1-6D91-CE12-685A-B16EED8F0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37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D8D3C-7AF5-76BA-EFBF-716FC32B5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6D4EA-A50A-FC3C-8F84-79B4A209C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AA419-EF85-3CE8-59BB-7BDAF920F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A4C81-E3F4-E10B-F69B-EE85E29CB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84458-4259-CC9F-6A9C-F7DC3BE4E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69EDA-E8B9-9E0C-DEF0-60506B8DB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C9A60-8413-7D2C-26EB-2F9921511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6BDE2-651E-CC99-E4DA-4E3A154E9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7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D2EA-AF49-6896-99F2-9B1824FF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1E84D-0F36-02DC-9402-403B0A09E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FE4EE-6DB1-7036-EF89-B47ACCCAE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B6E6C-A189-6ED7-EDEE-CB6B1FC58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BA5E-99F2-AD35-024C-E49CB5F4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9D7A6-64CC-7ABF-3BAD-98F67E529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54CEA-22E1-9B17-600F-A32404F92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9B05-1758-A50A-0734-E7A8D61421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83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DF603-FB47-1EA2-584F-7327B51B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173CF-7ED8-41EA-14E3-5A83575A9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E7AE1-3861-97F4-3EE3-41284FE3D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2B260-96BD-A970-B906-39C4B112C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8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AA61E-EF97-00AB-9C6C-4C3067BB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108A-FCB9-5B89-6E0D-37BC7D0AA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1D415-1794-E3A0-39FA-7830BF719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FD7B-CED5-801A-D433-40539C8F5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49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FAB5-E2A8-170A-090F-B26807A2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1525-DB76-5ABB-AEBA-191346B9B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6C5A4-2D77-862A-82C3-9B8972C58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C378-AFF5-247A-1E2D-4E62B629C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22FE-AE7E-7169-7EE2-CBBD883B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7805C-F56A-22DB-8896-F1237068F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607E3-3983-EA2F-731F-C51A247BC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EBBC8-2553-88AD-A8B4-1C9AB597E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94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35517-8768-806B-E9A2-6AEDB9D5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EF3E7-E149-5889-CB5D-8BFC1FBD5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A41EA-B12C-B3CD-62EF-BBFC2BA87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80BA8-9AB4-E79F-2207-1EEC13631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81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salesforce.com/signu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9641840" cy="3566160"/>
          </a:xfrm>
        </p:spPr>
        <p:txBody>
          <a:bodyPr anchor="b">
            <a:normAutofit/>
          </a:bodyPr>
          <a:lstStyle/>
          <a:p>
            <a:r>
              <a:rPr lang="en-US" sz="6000" dirty="0"/>
              <a:t>TO SUPPLY LEFTOVER FOOD TO POOR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NAAN MUDHALVAN PROJECT – SALESFORCE DEVELOPER</a:t>
            </a:r>
          </a:p>
        </p:txBody>
      </p:sp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B74F7-A235-2765-5145-07EE5C04C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E5B9-181D-6501-8744-6B980805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US" b="1" dirty="0"/>
              <a:t>Milestone 4 - Lightning App Creation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C4C43-E81E-B18D-B8E9-C41E0C1E0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640" y="3429000"/>
            <a:ext cx="5567680" cy="2794001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0326D-E0C1-6A8A-8DE0-2CDD430D8CB0}"/>
              </a:ext>
            </a:extLst>
          </p:cNvPr>
          <p:cNvSpPr txBox="1"/>
          <p:nvPr/>
        </p:nvSpPr>
        <p:spPr>
          <a:xfrm>
            <a:off x="949960" y="1386622"/>
            <a:ext cx="9912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Build an intuitive user interface to manage project workflows.</a:t>
            </a:r>
          </a:p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Navigate to App Manager in Salesforce Setup.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Click on 'New Lightning App' and fill in details like App Name and Description.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components (tabs, charts, reports) to enhance functionality.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Save and activate the app for user access.</a:t>
            </a:r>
          </a:p>
          <a:p>
            <a:r>
              <a:rPr lang="en-US" b="1" dirty="0"/>
              <a:t>Significance</a:t>
            </a:r>
            <a:r>
              <a:rPr lang="en-US" dirty="0"/>
              <a:t>: Ensures smooth operation by consolidating critical tools into a single interface.</a:t>
            </a:r>
          </a:p>
        </p:txBody>
      </p:sp>
    </p:spTree>
    <p:extLst>
      <p:ext uri="{BB962C8B-B14F-4D97-AF65-F5344CB8AC3E}">
        <p14:creationId xmlns:p14="http://schemas.microsoft.com/office/powerpoint/2010/main" val="83198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6BB6C-DFD2-0BBD-7B97-BC17B7DD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6831-991C-41A7-4D42-B7EE27CA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5 - Field Relationships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B331E-4684-D0A3-BDA0-366F85051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640" y="3417947"/>
            <a:ext cx="5821680" cy="280505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1E98E-8E65-012B-4B86-136C811631BF}"/>
              </a:ext>
            </a:extLst>
          </p:cNvPr>
          <p:cNvSpPr txBox="1"/>
          <p:nvPr/>
        </p:nvSpPr>
        <p:spPr>
          <a:xfrm>
            <a:off x="949960" y="1386622"/>
            <a:ext cx="99120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Link data across objects for seamless interaction and better management.</a:t>
            </a:r>
          </a:p>
          <a:p>
            <a:r>
              <a:rPr lang="en-US" b="1" dirty="0"/>
              <a:t>Key Relationships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Master-Detail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Example: Volunteers linked to Drop-Off Points for task assignments.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Lookup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Example: Venues linked to Execution Details to monitor progress.</a:t>
            </a:r>
          </a:p>
          <a:p>
            <a:r>
              <a:rPr lang="en-US" b="1" dirty="0"/>
              <a:t>Outcome</a:t>
            </a:r>
            <a:r>
              <a:rPr lang="en-US" dirty="0"/>
              <a:t>: Enables integrated workflows and better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5168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2EA23-B387-6B64-D0C3-0A65C0D5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8C43-0E21-232A-64FB-F9441A98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6 - Flows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2EFCB-6492-9356-5ACC-084C3F7F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2640" y="3606801"/>
            <a:ext cx="5892800" cy="2616200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BA5CD-171F-F936-836B-121CBBCC3272}"/>
              </a:ext>
            </a:extLst>
          </p:cNvPr>
          <p:cNvSpPr txBox="1"/>
          <p:nvPr/>
        </p:nvSpPr>
        <p:spPr>
          <a:xfrm>
            <a:off x="949960" y="1386622"/>
            <a:ext cx="99120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Automate repetitive processes for efficiency.</a:t>
            </a:r>
          </a:p>
          <a:p>
            <a:r>
              <a:rPr lang="en-US" b="1" dirty="0"/>
              <a:t>Example</a:t>
            </a:r>
            <a:r>
              <a:rPr lang="en-US" dirty="0"/>
              <a:t>: Automating Venue record creation.</a:t>
            </a:r>
          </a:p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Navigate to Flow Builder and select Screen Flow.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Design the user input form with fields for Venue details.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Map user inputs to the Venue object and create records.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Save, activate, and integrate the flow into the app.</a:t>
            </a:r>
          </a:p>
          <a:p>
            <a:r>
              <a:rPr lang="en-US" b="1" dirty="0"/>
              <a:t>Benefits</a:t>
            </a:r>
            <a:r>
              <a:rPr lang="en-US" dirty="0"/>
              <a:t>: Streamlines data entry and reduces errors.</a:t>
            </a:r>
          </a:p>
        </p:txBody>
      </p:sp>
    </p:spTree>
    <p:extLst>
      <p:ext uri="{BB962C8B-B14F-4D97-AF65-F5344CB8AC3E}">
        <p14:creationId xmlns:p14="http://schemas.microsoft.com/office/powerpoint/2010/main" val="145824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C3F5E-4952-2006-3A4B-7356B7AA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2E99-A2BA-7072-278B-67751CEB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7 - Trigger Creation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D65D0B-3C2F-273A-E267-F25E2BC75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800" y="3901440"/>
            <a:ext cx="5770880" cy="2321560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FC70F-FE83-ED96-AE0D-F1D503F7E79A}"/>
              </a:ext>
            </a:extLst>
          </p:cNvPr>
          <p:cNvSpPr txBox="1"/>
          <p:nvPr/>
        </p:nvSpPr>
        <p:spPr>
          <a:xfrm>
            <a:off x="949960" y="1386622"/>
            <a:ext cx="9912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Automate data updates and enforce business logic.</a:t>
            </a:r>
          </a:p>
          <a:p>
            <a:r>
              <a:rPr lang="en-US" b="1" dirty="0"/>
              <a:t>Example Code</a:t>
            </a:r>
            <a:r>
              <a:rPr lang="en-US" dirty="0"/>
              <a:t>:</a:t>
            </a:r>
          </a:p>
          <a:p>
            <a:r>
              <a:rPr lang="en-US" dirty="0"/>
              <a:t>trigger </a:t>
            </a:r>
            <a:r>
              <a:rPr lang="en-US" dirty="0" err="1"/>
              <a:t>DropOffTrigger</a:t>
            </a:r>
            <a:r>
              <a:rPr lang="en-US" dirty="0"/>
              <a:t> on </a:t>
            </a:r>
            <a:r>
              <a:rPr lang="en-US" dirty="0" err="1"/>
              <a:t>Drop_Off_point__c</a:t>
            </a:r>
            <a:r>
              <a:rPr lang="en-US" dirty="0"/>
              <a:t> (before insert) {    </a:t>
            </a:r>
          </a:p>
          <a:p>
            <a:r>
              <a:rPr lang="en-US" dirty="0"/>
              <a:t>	for(</a:t>
            </a:r>
            <a:r>
              <a:rPr lang="en-US" dirty="0" err="1"/>
              <a:t>Drop_Off_point__c</a:t>
            </a:r>
            <a:r>
              <a:rPr lang="en-US" dirty="0"/>
              <a:t> Drop : </a:t>
            </a:r>
            <a:r>
              <a:rPr lang="en-US" dirty="0" err="1"/>
              <a:t>Trigger.new</a:t>
            </a:r>
            <a:r>
              <a:rPr lang="en-US" dirty="0"/>
              <a:t>){        </a:t>
            </a:r>
          </a:p>
          <a:p>
            <a:r>
              <a:rPr lang="en-US" dirty="0"/>
              <a:t>		</a:t>
            </a:r>
            <a:r>
              <a:rPr lang="en-US" dirty="0" err="1"/>
              <a:t>Drop.Distance__c</a:t>
            </a:r>
            <a:r>
              <a:rPr lang="en-US" dirty="0"/>
              <a:t> = </a:t>
            </a:r>
            <a:r>
              <a:rPr lang="en-US" dirty="0" err="1"/>
              <a:t>Drop.distance_calculation__c</a:t>
            </a:r>
            <a:r>
              <a:rPr lang="en-US" dirty="0"/>
              <a:t>;  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r>
              <a:rPr lang="en-US" b="1" dirty="0"/>
              <a:t>Functionality</a:t>
            </a:r>
            <a:r>
              <a:rPr lang="en-US" dirty="0"/>
              <a:t>: Automatically assigns calculated distances for sharing rules.</a:t>
            </a:r>
          </a:p>
          <a:p>
            <a:r>
              <a:rPr lang="en-US" b="1" dirty="0"/>
              <a:t>Outcome</a:t>
            </a:r>
            <a:r>
              <a:rPr lang="en-US" dirty="0"/>
              <a:t>: Saves time and reduces manual interventions.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8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CD3D73-C088-9563-9E4F-E215B9D5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BD8D-4FA2-4895-97CE-31485BFA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8 - Profiles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FD9A0-9C3B-3EDB-8DC3-9150C5D46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230880"/>
            <a:ext cx="5679440" cy="299258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76DB4-4D32-18C7-158E-4201DC703A2E}"/>
              </a:ext>
            </a:extLst>
          </p:cNvPr>
          <p:cNvSpPr txBox="1"/>
          <p:nvPr/>
        </p:nvSpPr>
        <p:spPr>
          <a:xfrm>
            <a:off x="949960" y="1386622"/>
            <a:ext cx="9912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Define access levels and permissions for different user roles.</a:t>
            </a:r>
          </a:p>
          <a:p>
            <a:r>
              <a:rPr lang="en-US" b="1" dirty="0"/>
              <a:t>Profiles Created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NGO Managers: Full access to manage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Donor Managers: Access to donor-related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Volunteer Managers: View and manage volunteer tasks.</a:t>
            </a:r>
          </a:p>
          <a:p>
            <a:r>
              <a:rPr lang="en-US" b="1" dirty="0"/>
              <a:t>Significance</a:t>
            </a:r>
            <a:r>
              <a:rPr lang="en-US" dirty="0"/>
              <a:t>: Ensures secure and role-based data access.</a:t>
            </a:r>
          </a:p>
        </p:txBody>
      </p:sp>
    </p:spTree>
    <p:extLst>
      <p:ext uri="{BB962C8B-B14F-4D97-AF65-F5344CB8AC3E}">
        <p14:creationId xmlns:p14="http://schemas.microsoft.com/office/powerpoint/2010/main" val="70459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B668A-8B8E-7DB3-7283-14D51C68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D047-208F-3123-9B75-5D097322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9 - User Creation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9E85C-8075-3E1E-5ACF-AEF99370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1" y="3251200"/>
            <a:ext cx="5730240" cy="297226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53444-CE0B-ED18-DD99-22C94C75474A}"/>
              </a:ext>
            </a:extLst>
          </p:cNvPr>
          <p:cNvSpPr txBox="1"/>
          <p:nvPr/>
        </p:nvSpPr>
        <p:spPr>
          <a:xfrm>
            <a:off x="949960" y="1386622"/>
            <a:ext cx="9912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Enable role-specific access for users in the system.</a:t>
            </a:r>
          </a:p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Navigate to Users in Salesforce Setup.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Create new users and assign appropriate profiles.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Customize permissions based on organizational roles.</a:t>
            </a:r>
          </a:p>
          <a:p>
            <a:r>
              <a:rPr lang="en-US" b="1" dirty="0"/>
              <a:t>Outcome</a:t>
            </a:r>
            <a:r>
              <a:rPr lang="en-US" dirty="0"/>
              <a:t>: Facilitates structured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50972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E9B8A-C064-83B6-2F1F-AB5535AE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FBC0-F48D-0EF3-27D3-6B4DD3E9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10 - Public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7810A-CC49-336E-09A7-2A74E07A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800" y="2955390"/>
            <a:ext cx="5872480" cy="326807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1A0E8-12FD-1849-D824-C80B67B0262A}"/>
              </a:ext>
            </a:extLst>
          </p:cNvPr>
          <p:cNvSpPr txBox="1"/>
          <p:nvPr/>
        </p:nvSpPr>
        <p:spPr>
          <a:xfrm>
            <a:off x="949960" y="1478062"/>
            <a:ext cx="991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Organize users into groups for efficient task management.</a:t>
            </a:r>
          </a:p>
          <a:p>
            <a:r>
              <a:rPr lang="en-US" b="1" dirty="0"/>
              <a:t>Groups Created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NGO Managers: Oversee overall project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Volunteers: Coordinate and execute tasks.</a:t>
            </a:r>
          </a:p>
          <a:p>
            <a:r>
              <a:rPr lang="en-US" b="1" dirty="0"/>
              <a:t>Significance</a:t>
            </a:r>
            <a:r>
              <a:rPr lang="en-US" dirty="0"/>
              <a:t>: Simplifies collaboration and access control.</a:t>
            </a:r>
          </a:p>
        </p:txBody>
      </p:sp>
    </p:spTree>
    <p:extLst>
      <p:ext uri="{BB962C8B-B14F-4D97-AF65-F5344CB8AC3E}">
        <p14:creationId xmlns:p14="http://schemas.microsoft.com/office/powerpoint/2010/main" val="356326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E4202-BBC8-4852-9D7E-228D6663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2C17-72BF-3F70-C390-6088F7F9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11 - Report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22C32-9513-C59E-676E-9F07196BA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098800"/>
            <a:ext cx="5882640" cy="312466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AD66F-AA29-542B-DA1D-587E6F18FE81}"/>
              </a:ext>
            </a:extLst>
          </p:cNvPr>
          <p:cNvSpPr txBox="1"/>
          <p:nvPr/>
        </p:nvSpPr>
        <p:spPr>
          <a:xfrm>
            <a:off x="949960" y="1478062"/>
            <a:ext cx="991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Define structures for generating insightful reports.</a:t>
            </a:r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Venue and Drop-Off 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Volunteers with Execution Details.</a:t>
            </a:r>
          </a:p>
          <a:p>
            <a:r>
              <a:rPr lang="en-US" b="1" dirty="0"/>
              <a:t>Significance</a:t>
            </a:r>
            <a:r>
              <a:rPr lang="en-US" dirty="0"/>
              <a:t>: Enables meaningful analysis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08830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B68B85-7F07-FB68-7992-7476CDC3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A897-4938-664C-EF74-7DE7A90C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12 - Reports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0D49F-BC8B-F8B6-F0D3-BF35AABC0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027680"/>
            <a:ext cx="5547360" cy="319578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B806A-A0C2-927D-E553-30622AF0EA86}"/>
              </a:ext>
            </a:extLst>
          </p:cNvPr>
          <p:cNvSpPr txBox="1"/>
          <p:nvPr/>
        </p:nvSpPr>
        <p:spPr>
          <a:xfrm>
            <a:off x="949960" y="1478062"/>
            <a:ext cx="991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Provide data visualization and track project metrics.</a:t>
            </a:r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Venue and Drop-Off Points: Tracks food collection and delivery.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Volunteers and Tasks: Monitors volunteer performance.</a:t>
            </a:r>
          </a:p>
          <a:p>
            <a:r>
              <a:rPr lang="en-US" b="1" dirty="0"/>
              <a:t>Outcome</a:t>
            </a:r>
            <a:r>
              <a:rPr lang="en-US" dirty="0"/>
              <a:t>: Offers actionable insights for stakeholders.</a:t>
            </a:r>
          </a:p>
        </p:txBody>
      </p:sp>
    </p:spTree>
    <p:extLst>
      <p:ext uri="{BB962C8B-B14F-4D97-AF65-F5344CB8AC3E}">
        <p14:creationId xmlns:p14="http://schemas.microsoft.com/office/powerpoint/2010/main" val="83489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B9299-B243-9C2B-1899-55B4C3C1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B1F8-52F0-D0F5-7D27-E94E559F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13 - Dashboards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769A9-E1F7-5C82-32B2-B439ACE66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037840"/>
            <a:ext cx="5638800" cy="318562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8CB05-2A90-9E65-5805-46158F67C27C}"/>
              </a:ext>
            </a:extLst>
          </p:cNvPr>
          <p:cNvSpPr txBox="1"/>
          <p:nvPr/>
        </p:nvSpPr>
        <p:spPr>
          <a:xfrm>
            <a:off x="949960" y="1478062"/>
            <a:ext cx="991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Present key metrics visually for better comprehension.</a:t>
            </a:r>
          </a:p>
          <a:p>
            <a:r>
              <a:rPr lang="en-US" b="1" dirty="0"/>
              <a:t>Components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Charts for task completion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Tables for volunteer participation.</a:t>
            </a:r>
          </a:p>
          <a:p>
            <a:r>
              <a:rPr lang="en-US" b="1" dirty="0"/>
              <a:t>Significance</a:t>
            </a:r>
            <a:r>
              <a:rPr lang="en-US" dirty="0"/>
              <a:t>: Helps in tracking project performance in real-time.</a:t>
            </a:r>
          </a:p>
        </p:txBody>
      </p:sp>
    </p:spTree>
    <p:extLst>
      <p:ext uri="{BB962C8B-B14F-4D97-AF65-F5344CB8AC3E}">
        <p14:creationId xmlns:p14="http://schemas.microsoft.com/office/powerpoint/2010/main" val="313887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CD11B9-5981-97B2-9396-105386A3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Team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AF1D3-3AE7-5F20-0213-A0F24AE38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9040" y="2373097"/>
            <a:ext cx="4157296" cy="26865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KALVIKARASI R	 71772118119</a:t>
            </a:r>
          </a:p>
          <a:p>
            <a:pPr marL="0" indent="0">
              <a:buNone/>
            </a:pPr>
            <a:r>
              <a:rPr lang="en-US" sz="2800" dirty="0"/>
              <a:t>PRIYANGA S	 71772118135</a:t>
            </a:r>
          </a:p>
          <a:p>
            <a:endParaRPr lang="en-IN" sz="28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32DE97F-282D-7CD5-DA20-72FC2E1377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63" t="18614" r="2497" b="18182"/>
          <a:stretch/>
        </p:blipFill>
        <p:spPr>
          <a:xfrm>
            <a:off x="5924550" y="633875"/>
            <a:ext cx="5632450" cy="5591175"/>
          </a:xfrm>
        </p:spPr>
      </p:pic>
    </p:spTree>
    <p:extLst>
      <p:ext uri="{BB962C8B-B14F-4D97-AF65-F5344CB8AC3E}">
        <p14:creationId xmlns:p14="http://schemas.microsoft.com/office/powerpoint/2010/main" val="365624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C7664-D2FA-43E2-406E-F7F1F3FF4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2D97-E485-01F5-3892-C2BB7B8E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14 - Sharing Rules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9CD9D-2A44-079D-303F-48DCCFFE6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800" y="2955390"/>
            <a:ext cx="5506720" cy="3268073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56E0D-0782-6FDD-A06D-6A56998DFFB3}"/>
              </a:ext>
            </a:extLst>
          </p:cNvPr>
          <p:cNvSpPr txBox="1"/>
          <p:nvPr/>
        </p:nvSpPr>
        <p:spPr>
          <a:xfrm>
            <a:off x="949960" y="1478062"/>
            <a:ext cx="991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Control data visibility based on roles and criteria.</a:t>
            </a:r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Rule 1: Distance &lt; 15 km shared with Group Iksha.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Rule 2: Distance 15-30 km shared with NSS.</a:t>
            </a:r>
          </a:p>
          <a:p>
            <a:r>
              <a:rPr lang="en-US" b="1" dirty="0"/>
              <a:t>Outcome</a:t>
            </a:r>
            <a:r>
              <a:rPr lang="en-US" dirty="0"/>
              <a:t>: Ensures data is accessible to relevant users only.</a:t>
            </a:r>
          </a:p>
        </p:txBody>
      </p:sp>
    </p:spTree>
    <p:extLst>
      <p:ext uri="{BB962C8B-B14F-4D97-AF65-F5344CB8AC3E}">
        <p14:creationId xmlns:p14="http://schemas.microsoft.com/office/powerpoint/2010/main" val="391776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42533-4F34-54D4-BC8E-857D82D7C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528A-EF17-7809-BF25-0935CD07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15 - 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AF14F-8109-D385-BD34-4940DE358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232388"/>
            <a:ext cx="5608320" cy="2991075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0F9943-CEBB-35C8-D31F-7A5E99A425B4}"/>
              </a:ext>
            </a:extLst>
          </p:cNvPr>
          <p:cNvSpPr txBox="1"/>
          <p:nvPr/>
        </p:nvSpPr>
        <p:spPr>
          <a:xfrm>
            <a:off x="949960" y="1478062"/>
            <a:ext cx="9912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Purpose</a:t>
            </a:r>
            <a:r>
              <a:rPr lang="en-IN" dirty="0"/>
              <a:t>: Customize the home page to display relevant data.</a:t>
            </a:r>
          </a:p>
          <a:p>
            <a:r>
              <a:rPr lang="en-IN" b="1" dirty="0"/>
              <a:t>Components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Reports (e.g., Volunteer Tasks).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News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Recent Records (e.g., Venue Details).</a:t>
            </a:r>
          </a:p>
          <a:p>
            <a:r>
              <a:rPr lang="en-IN" b="1" dirty="0"/>
              <a:t>Significance</a:t>
            </a:r>
            <a:r>
              <a:rPr lang="en-IN" dirty="0"/>
              <a:t>: Enhances user efficiency by showing critical data upfront.</a:t>
            </a:r>
          </a:p>
        </p:txBody>
      </p:sp>
    </p:spTree>
    <p:extLst>
      <p:ext uri="{BB962C8B-B14F-4D97-AF65-F5344CB8AC3E}">
        <p14:creationId xmlns:p14="http://schemas.microsoft.com/office/powerpoint/2010/main" val="244283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F3327-E21C-0A5E-A0A5-C42C74F5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CB89-577D-20D9-9FCE-A67FB2D4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16 - Conclusion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A3AC1-A916-E782-5FEF-063E9ACA7E4D}"/>
              </a:ext>
            </a:extLst>
          </p:cNvPr>
          <p:cNvSpPr txBox="1"/>
          <p:nvPr/>
        </p:nvSpPr>
        <p:spPr>
          <a:xfrm>
            <a:off x="949960" y="1478062"/>
            <a:ext cx="9912096" cy="4436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Achievements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Streamlined surplus food donation process.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Improved coordination and transparency.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Impact</a:t>
            </a:r>
            <a:r>
              <a:rPr lang="en-US" dirty="0"/>
              <a:t>: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Leveraged Salesforce to create a robust and efficient system.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platform’s real-time tracking capabilities enhanced accountability and made it easier to monitor the project’s progress.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Next Steps</a:t>
            </a:r>
            <a:r>
              <a:rPr lang="en-US" dirty="0"/>
              <a:t>: Expand features, improve scalability, and gather user feedback.</a:t>
            </a:r>
          </a:p>
        </p:txBody>
      </p:sp>
    </p:spTree>
    <p:extLst>
      <p:ext uri="{BB962C8B-B14F-4D97-AF65-F5344CB8AC3E}">
        <p14:creationId xmlns:p14="http://schemas.microsoft.com/office/powerpoint/2010/main" val="377453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7809-E352-D361-C32C-28B7FB30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1D056A-743C-5858-50FF-0CFFC6F5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2520" y="2857500"/>
            <a:ext cx="4886960" cy="1143000"/>
          </a:xfrm>
        </p:spPr>
        <p:txBody>
          <a:bodyPr anchor="b">
            <a:normAutofit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3539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9404"/>
            <a:ext cx="10058400" cy="376089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Context</a:t>
            </a:r>
            <a:r>
              <a:rPr lang="en-US" dirty="0"/>
              <a:t>: Despite surplus food availability in restaurants, events, and households, food insecurity remains a significant issue globally.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Lack of an organized system to manage the collection and redistribution of leftover food results in wastage.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Identifying and managing food donors.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Coordinating volunteers and ensuring timely pickups and deliveries.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Maintaining transparency and accountability in the redistribution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Develop a platform to bridge the gap between surplus food sources and people in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4D7F60-AB29-998F-4966-335CEACB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874158"/>
            <a:ext cx="10113645" cy="743682"/>
          </a:xfrm>
        </p:spPr>
        <p:txBody>
          <a:bodyPr/>
          <a:lstStyle/>
          <a:p>
            <a:r>
              <a:rPr lang="en-IN" dirty="0"/>
              <a:t>FEATURES OF THE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1FAF-6CDE-4436-EED6-393841DFD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558" y="1921876"/>
            <a:ext cx="7342442" cy="3930284"/>
          </a:xfrm>
        </p:spPr>
        <p:txBody>
          <a:bodyPr>
            <a:normAutofit/>
          </a:bodyPr>
          <a:lstStyle/>
          <a:p>
            <a:r>
              <a:rPr lang="en-US" b="1" dirty="0"/>
              <a:t>Centralized Platform</a:t>
            </a:r>
            <a:r>
              <a:rPr lang="en-US" dirty="0"/>
              <a:t>: Combines all functionalities into a single Salesforce-based system.</a:t>
            </a:r>
          </a:p>
          <a:p>
            <a:r>
              <a:rPr lang="en-US" b="1" dirty="0"/>
              <a:t>Real-Time Tracking</a:t>
            </a:r>
            <a:r>
              <a:rPr lang="en-US" dirty="0"/>
              <a:t>: Tracks surplus food collection and delivery status.</a:t>
            </a:r>
          </a:p>
          <a:p>
            <a:r>
              <a:rPr lang="en-US" b="1" dirty="0"/>
              <a:t>Custom Objects</a:t>
            </a:r>
            <a:r>
              <a:rPr lang="en-US" dirty="0"/>
              <a:t>: Dedicated data models for venues, volunteers, tasks, and execution details.</a:t>
            </a:r>
          </a:p>
          <a:p>
            <a:r>
              <a:rPr lang="en-US" b="1" dirty="0"/>
              <a:t>Automated Workflows</a:t>
            </a:r>
            <a:r>
              <a:rPr lang="en-US" dirty="0"/>
              <a:t>: Use of flows and triggers for efficient task handling and record updates.</a:t>
            </a:r>
          </a:p>
          <a:p>
            <a:r>
              <a:rPr lang="en-US" b="1" dirty="0"/>
              <a:t>Secure Access</a:t>
            </a:r>
            <a:r>
              <a:rPr lang="en-US" dirty="0"/>
              <a:t>: Data access control using profiles and sharing rules.</a:t>
            </a:r>
          </a:p>
          <a:p>
            <a:r>
              <a:rPr lang="en-US" b="1" dirty="0"/>
              <a:t>Reporting and Analytics</a:t>
            </a:r>
            <a:r>
              <a:rPr lang="en-US" dirty="0"/>
              <a:t>: Generate insights via reports and dashboards to monitor performance.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 descr="SPAR - brochure-eet-smakelijk-2022/ - Pagina 1">
            <a:extLst>
              <a:ext uri="{FF2B5EF4-FFF2-40B4-BE49-F238E27FC236}">
                <a16:creationId xmlns:a16="http://schemas.microsoft.com/office/drawing/2014/main" id="{45C251BC-0AEA-D3FC-F205-299FB2F247F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r="15228" b="7053"/>
          <a:stretch/>
        </p:blipFill>
        <p:spPr bwMode="auto">
          <a:xfrm>
            <a:off x="8310880" y="619760"/>
            <a:ext cx="366775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0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49830"/>
            <a:ext cx="4157296" cy="129275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69441"/>
            <a:ext cx="4602480" cy="404569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Minimize food wastage by redistributing surplus food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Reduce operational inefficiencies in managing food donations.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Enhance transparency and build trust among donors, volunteers, and beneficiaries.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Simplify data management for all entities involved (venues, volunteers, distribution points).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 actionable insights through reports and dashboards to improve decision-making.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955DB5A-4C16-7FCF-2B22-4A235C897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206" t="36" r="206" b="34450"/>
          <a:stretch/>
        </p:blipFill>
        <p:spPr>
          <a:xfrm>
            <a:off x="5924550" y="644026"/>
            <a:ext cx="5632450" cy="5569947"/>
          </a:xfr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350" y="336296"/>
            <a:ext cx="5711810" cy="1289304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9790" y="1330960"/>
            <a:ext cx="5711810" cy="48872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1: </a:t>
            </a:r>
            <a:r>
              <a:rPr lang="en-IN" dirty="0"/>
              <a:t>Salesforce Developer Account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2: </a:t>
            </a:r>
            <a:r>
              <a:rPr lang="en-IN" dirty="0"/>
              <a:t>Object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3: </a:t>
            </a:r>
            <a:r>
              <a:rPr lang="en-IN" dirty="0"/>
              <a:t>Tab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4: </a:t>
            </a:r>
            <a:r>
              <a:rPr lang="en-IN" dirty="0"/>
              <a:t>Lightning App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5: </a:t>
            </a:r>
            <a:r>
              <a:rPr lang="en-IN" dirty="0"/>
              <a:t>Field Relationships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6: </a:t>
            </a:r>
            <a:r>
              <a:rPr lang="en-IN" dirty="0"/>
              <a:t>Flows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7: </a:t>
            </a:r>
            <a:r>
              <a:rPr lang="en-IN" dirty="0"/>
              <a:t>Trigger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8: </a:t>
            </a:r>
            <a:r>
              <a:rPr lang="en-IN" dirty="0"/>
              <a:t>Profiles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9: </a:t>
            </a:r>
            <a:r>
              <a:rPr lang="en-IN" dirty="0"/>
              <a:t>User Creation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10: </a:t>
            </a:r>
            <a:r>
              <a:rPr lang="en-IN" dirty="0"/>
              <a:t>Public Groups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11: </a:t>
            </a:r>
            <a:r>
              <a:rPr lang="en-IN" dirty="0"/>
              <a:t>Report Types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12: </a:t>
            </a:r>
            <a:r>
              <a:rPr lang="en-IN" dirty="0"/>
              <a:t>Reports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13: </a:t>
            </a:r>
            <a:r>
              <a:rPr lang="en-IN" dirty="0"/>
              <a:t>Dashboards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14: </a:t>
            </a:r>
            <a:r>
              <a:rPr lang="en-IN" dirty="0"/>
              <a:t>Sharing Rules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15: </a:t>
            </a:r>
            <a:r>
              <a:rPr lang="en-IN" dirty="0"/>
              <a:t>Home Page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Milestone 16: </a:t>
            </a:r>
            <a:r>
              <a:rPr lang="en-IN" dirty="0"/>
              <a:t>Conclusion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641CDE-2A37-3AC3-5AE1-55565EB2689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1577" y="635000"/>
            <a:ext cx="3725333" cy="5588000"/>
          </a:xfr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US" b="1" dirty="0"/>
              <a:t>Milestone 1 - Salesforce Developer Account Creation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721978-620C-B9C4-78FE-104518306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1841" y="3637679"/>
            <a:ext cx="5659120" cy="2585322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59C3D-E66A-369C-F034-938A91BED068}"/>
              </a:ext>
            </a:extLst>
          </p:cNvPr>
          <p:cNvSpPr txBox="1"/>
          <p:nvPr/>
        </p:nvSpPr>
        <p:spPr>
          <a:xfrm>
            <a:off x="949960" y="1386622"/>
            <a:ext cx="991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Gain access to Salesforce features for application development.</a:t>
            </a:r>
          </a:p>
          <a:p>
            <a:r>
              <a:rPr lang="en-US" b="1" dirty="0"/>
              <a:t>Steps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>
                <a:hlinkClick r:id="rId4"/>
              </a:rPr>
              <a:t>Salesforce Developer Signup</a:t>
            </a:r>
            <a:r>
              <a:rPr lang="en-US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Fill in required details (name, email, company).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Verify your email and set up login credentials.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Access the Salesforce setup page, explore features, and start the development process.</a:t>
            </a:r>
          </a:p>
          <a:p>
            <a:r>
              <a:rPr lang="en-US" b="1" dirty="0"/>
              <a:t>Importance</a:t>
            </a:r>
            <a:r>
              <a:rPr lang="en-US" dirty="0"/>
              <a:t>: Establishes the foundation for using Salesforce as the project platform.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241DA-D2BA-5436-DE1B-9DDCFA85B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F83A-D813-593B-5DBF-8DCAE796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2 - Object Creation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80E46-1BB1-C062-7C29-5B859C458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7240" y="3500120"/>
            <a:ext cx="5735320" cy="2692559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7EB1E-11AA-7F68-0627-B1F5E6AE6110}"/>
              </a:ext>
            </a:extLst>
          </p:cNvPr>
          <p:cNvSpPr txBox="1"/>
          <p:nvPr/>
        </p:nvSpPr>
        <p:spPr>
          <a:xfrm>
            <a:off x="949960" y="1468795"/>
            <a:ext cx="101955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Define and manage the data structure required for the application.</a:t>
            </a:r>
          </a:p>
          <a:p>
            <a:r>
              <a:rPr lang="en-US" b="1" dirty="0"/>
              <a:t>Custom Objects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Venue</a:t>
            </a:r>
            <a:r>
              <a:rPr lang="en-US" dirty="0"/>
              <a:t>: Tracks food donors and their location.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Drop-Off Point</a:t>
            </a:r>
            <a:r>
              <a:rPr lang="en-US" dirty="0"/>
              <a:t>: Represents distribution points for food delivery.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Task</a:t>
            </a:r>
            <a:r>
              <a:rPr lang="en-US" dirty="0"/>
              <a:t>: Manages activities like food pickup and delivery.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Volunteer</a:t>
            </a:r>
            <a:r>
              <a:rPr lang="en-US" dirty="0"/>
              <a:t>: Tracks individuals participating in the project.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Execution Detail</a:t>
            </a:r>
            <a:r>
              <a:rPr lang="en-US" dirty="0"/>
              <a:t>: Tracks the progress of activities and ensures accountability.</a:t>
            </a:r>
          </a:p>
        </p:txBody>
      </p:sp>
    </p:spTree>
    <p:extLst>
      <p:ext uri="{BB962C8B-B14F-4D97-AF65-F5344CB8AC3E}">
        <p14:creationId xmlns:p14="http://schemas.microsoft.com/office/powerpoint/2010/main" val="310525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87CB9-7583-A33A-32BE-6BE52D06B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7331-3A0C-E733-D1BE-77FA4D7C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634537"/>
            <a:ext cx="10292080" cy="926569"/>
          </a:xfrm>
        </p:spPr>
        <p:txBody>
          <a:bodyPr/>
          <a:lstStyle/>
          <a:p>
            <a:r>
              <a:rPr lang="en-IN" b="1" dirty="0"/>
              <a:t>Milestone 3 - Tab Creation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A01AD-0851-A779-A1E3-40D2731D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2960" y="3617423"/>
            <a:ext cx="5801360" cy="2606040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762C1-4DBE-BACD-8D33-03916F173D61}"/>
              </a:ext>
            </a:extLst>
          </p:cNvPr>
          <p:cNvSpPr txBox="1"/>
          <p:nvPr/>
        </p:nvSpPr>
        <p:spPr>
          <a:xfrm>
            <a:off x="949960" y="1386622"/>
            <a:ext cx="922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Enhance user accessibility by creating dedicated tabs for each object.</a:t>
            </a:r>
          </a:p>
          <a:p>
            <a:r>
              <a:rPr lang="en-US" b="1" dirty="0"/>
              <a:t>Tabs Created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Venue Tab</a:t>
            </a:r>
            <a:r>
              <a:rPr lang="en-US" dirty="0"/>
              <a:t>: Central location for all donor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Drop-Off Point Tab</a:t>
            </a:r>
            <a:r>
              <a:rPr lang="en-US" dirty="0"/>
              <a:t>: Displays distribution point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 Tab</a:t>
            </a:r>
            <a:r>
              <a:rPr lang="en-US" dirty="0"/>
              <a:t>: Simplifies task management for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Volunteer Tab</a:t>
            </a:r>
            <a:r>
              <a:rPr lang="en-US" dirty="0"/>
              <a:t>: Provides a quick overview of volunteer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Execution Detail Tab</a:t>
            </a:r>
            <a:r>
              <a:rPr lang="en-US" dirty="0"/>
              <a:t>: Monitors the execution of activities.</a:t>
            </a:r>
          </a:p>
          <a:p>
            <a:r>
              <a:rPr lang="en-US" b="1" dirty="0"/>
              <a:t>Outcome</a:t>
            </a:r>
            <a:r>
              <a:rPr lang="en-US" dirty="0"/>
              <a:t>: Simplifies navigation and ensures ease of use.</a:t>
            </a:r>
          </a:p>
        </p:txBody>
      </p:sp>
    </p:spTree>
    <p:extLst>
      <p:ext uri="{BB962C8B-B14F-4D97-AF65-F5344CB8AC3E}">
        <p14:creationId xmlns:p14="http://schemas.microsoft.com/office/powerpoint/2010/main" val="7316657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128</TotalTime>
  <Words>1293</Words>
  <Application>Microsoft Office PowerPoint</Application>
  <PresentationFormat>Widescreen</PresentationFormat>
  <Paragraphs>179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RetrospectVTI</vt:lpstr>
      <vt:lpstr>TO SUPPLY LEFTOVER FOOD TO POOR</vt:lpstr>
      <vt:lpstr>Team details</vt:lpstr>
      <vt:lpstr>PROBLEM STATEMENT</vt:lpstr>
      <vt:lpstr>FEATURES OF THE APPLICATION</vt:lpstr>
      <vt:lpstr>OBJECTIVES</vt:lpstr>
      <vt:lpstr>MODELS</vt:lpstr>
      <vt:lpstr>Milestone 1 - Salesforce Developer Account Creation</vt:lpstr>
      <vt:lpstr>Milestone 2 - Object Creation</vt:lpstr>
      <vt:lpstr>Milestone 3 - Tab Creation</vt:lpstr>
      <vt:lpstr>Milestone 4 - Lightning App Creation</vt:lpstr>
      <vt:lpstr>Milestone 5 - Field Relationships</vt:lpstr>
      <vt:lpstr>Milestone 6 - Flows</vt:lpstr>
      <vt:lpstr>Milestone 7 - Trigger Creation</vt:lpstr>
      <vt:lpstr>Milestone 8 - Profiles</vt:lpstr>
      <vt:lpstr>Milestone 9 - User Creation</vt:lpstr>
      <vt:lpstr>Milestone 10 - Public Groups</vt:lpstr>
      <vt:lpstr>Milestone 11 - Report Types</vt:lpstr>
      <vt:lpstr>Milestone 12 - Reports</vt:lpstr>
      <vt:lpstr>Milestone 13 - Dashboards</vt:lpstr>
      <vt:lpstr>Milestone 14 - Sharing Rules</vt:lpstr>
      <vt:lpstr>Milestone 15 - Home Page</vt:lpstr>
      <vt:lpstr>Milestone 16 -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Kalvikarasi R</dc:creator>
  <cp:lastModifiedBy>Kalvikarasi R</cp:lastModifiedBy>
  <cp:revision>1</cp:revision>
  <dcterms:created xsi:type="dcterms:W3CDTF">2024-12-19T17:22:53Z</dcterms:created>
  <dcterms:modified xsi:type="dcterms:W3CDTF">2024-12-19T19:31:03Z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